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82" r:id="rId10"/>
    <p:sldId id="283" r:id="rId11"/>
    <p:sldId id="284" r:id="rId12"/>
    <p:sldId id="285" r:id="rId13"/>
    <p:sldId id="278" r:id="rId14"/>
    <p:sldId id="279" r:id="rId15"/>
    <p:sldId id="275" r:id="rId16"/>
    <p:sldId id="287" r:id="rId17"/>
    <p:sldId id="286" r:id="rId18"/>
    <p:sldId id="274" r:id="rId19"/>
    <p:sldId id="268" r:id="rId20"/>
    <p:sldId id="273" r:id="rId21"/>
    <p:sldId id="270" r:id="rId22"/>
    <p:sldId id="272" r:id="rId23"/>
    <p:sldId id="267" r:id="rId24"/>
    <p:sldId id="289" r:id="rId25"/>
    <p:sldId id="290" r:id="rId26"/>
    <p:sldId id="281" r:id="rId27"/>
    <p:sldId id="291" r:id="rId28"/>
    <p:sldId id="292" r:id="rId29"/>
    <p:sldId id="293" r:id="rId30"/>
    <p:sldId id="294" r:id="rId31"/>
    <p:sldId id="297" r:id="rId32"/>
    <p:sldId id="296" r:id="rId33"/>
    <p:sldId id="295" r:id="rId34"/>
    <p:sldId id="298" r:id="rId35"/>
    <p:sldId id="299" r:id="rId36"/>
    <p:sldId id="300" r:id="rId37"/>
    <p:sldId id="303" r:id="rId38"/>
    <p:sldId id="302" r:id="rId39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4B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/>
    <p:restoredTop sz="94650"/>
  </p:normalViewPr>
  <p:slideViewPr>
    <p:cSldViewPr snapToGrid="0" snapToObjects="1">
      <p:cViewPr varScale="1">
        <p:scale>
          <a:sx n="94" d="100"/>
          <a:sy n="94" d="100"/>
        </p:scale>
        <p:origin x="-11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43C5D-7A3D-5240-BDAC-E543F3CF529B}" type="datetimeFigureOut">
              <a:rPr lang="fr-FR" smtClean="0"/>
              <a:t>07/01/2019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A3E65-BE9B-C34F-8A9A-A91050CFC5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youtube.com/watch?v=WjhTTspJtDA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o3sfOWp9HBU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622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interieur_large_bloc_medi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62" y="4594021"/>
            <a:ext cx="2978785" cy="2237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Macintosh HD:Users:catherinestampfler:Desktop:286326115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" b="4343"/>
          <a:stretch/>
        </p:blipFill>
        <p:spPr bwMode="auto">
          <a:xfrm>
            <a:off x="5406691" y="2557140"/>
            <a:ext cx="3175635" cy="1943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 3" descr="Macintosh HD:Users:catherinestampfler:Desktop:88880887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3"/>
          <a:stretch/>
        </p:blipFill>
        <p:spPr bwMode="auto">
          <a:xfrm>
            <a:off x="1465839" y="2534598"/>
            <a:ext cx="3241040" cy="19881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4" descr="Macintosh HD:Users:catherinestampfler:Desktop:Synagogue_de_la_marsa-interieur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"/>
          <a:stretch/>
        </p:blipFill>
        <p:spPr bwMode="auto">
          <a:xfrm>
            <a:off x="191919" y="142863"/>
            <a:ext cx="3240405" cy="225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 descr="Macintosh HD:Users:catherinestampfler:Desktop:interieur-de-mosquee-1160247110-1401071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"/>
          <a:stretch/>
        </p:blipFill>
        <p:spPr bwMode="auto">
          <a:xfrm>
            <a:off x="4158622" y="146002"/>
            <a:ext cx="3184525" cy="225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Zone de texte 14"/>
          <p:cNvSpPr txBox="1"/>
          <p:nvPr/>
        </p:nvSpPr>
        <p:spPr>
          <a:xfrm rot="21372628">
            <a:off x="509414" y="4906759"/>
            <a:ext cx="3366135" cy="1612265"/>
          </a:xfrm>
          <a:prstGeom prst="rect">
            <a:avLst/>
          </a:prstGeom>
          <a:solidFill>
            <a:schemeClr val="lt1">
              <a:alpha val="60000"/>
            </a:schemeClr>
          </a:solidFill>
          <a:ln cap="rnd">
            <a:bevel/>
          </a:ln>
          <a:effectLst>
            <a:softEdge rad="127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fr-FR" sz="800" dirty="0">
                <a:effectLst/>
                <a:latin typeface="Wingdings"/>
                <a:ea typeface="Times New Roman"/>
                <a:cs typeface="Arial"/>
              </a:rPr>
              <a:t> </a:t>
            </a:r>
            <a:endParaRPr lang="fr-FR" sz="1200" dirty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Wingdings"/>
                <a:ea typeface="Times New Roman"/>
                <a:cs typeface="Arial"/>
              </a:rPr>
              <a:t>è</a:t>
            </a: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 Quels sont les photos présentant 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le plus d’images ?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8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Wingdings"/>
                <a:ea typeface="Times New Roman"/>
                <a:cs typeface="Arial"/>
              </a:rPr>
              <a:t>è</a:t>
            </a: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 Peux-tu citer des exemples 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d’images sacrées de nature différente ?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8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Wingdings"/>
                <a:ea typeface="Times New Roman"/>
                <a:cs typeface="Arial"/>
              </a:rPr>
              <a:t>è</a:t>
            </a: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 Quels sont les édifices présentant le moins de représentations imagées ?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7" name="Picture 3" descr="E:\Bureau 2\Image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324" y="4594021"/>
            <a:ext cx="749312" cy="96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75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03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1477" y="354344"/>
            <a:ext cx="4773480" cy="1319474"/>
          </a:xfrm>
        </p:spPr>
        <p:txBody>
          <a:bodyPr>
            <a:normAutofit/>
          </a:bodyPr>
          <a:lstStyle/>
          <a:p>
            <a:pPr algn="l"/>
            <a:r>
              <a:rPr lang="fr-FR" sz="2000" dirty="0"/>
              <a:t>5</a:t>
            </a:r>
            <a:r>
              <a:rPr lang="fr-FR" sz="2000" baseline="30000" dirty="0"/>
              <a:t>e</a:t>
            </a:r>
            <a:r>
              <a:rPr lang="fr-FR" sz="2000" dirty="0"/>
              <a:t> - Trajectoire 3 </a:t>
            </a:r>
            <a:br>
              <a:rPr lang="fr-FR" sz="2000" dirty="0"/>
            </a:br>
            <a:r>
              <a:rPr lang="fr-FR" sz="2000" dirty="0"/>
              <a:t>Découvrir les multiples visages de Dieu</a:t>
            </a:r>
            <a:br>
              <a:rPr lang="fr-FR" sz="2000" dirty="0"/>
            </a:br>
            <a:endParaRPr lang="fr-FR" sz="2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822311DF-3D04-2F48-9D1B-121D0DCD381C}"/>
              </a:ext>
            </a:extLst>
          </p:cNvPr>
          <p:cNvSpPr txBox="1"/>
          <p:nvPr/>
        </p:nvSpPr>
        <p:spPr>
          <a:xfrm>
            <a:off x="364264" y="2895226"/>
            <a:ext cx="85395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Un choix radical</a:t>
            </a:r>
          </a:p>
          <a:p>
            <a:pPr algn="ctr"/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Lequel ?</a:t>
            </a:r>
            <a:endParaRPr lang="fr-FR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gie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29300" y="354344"/>
            <a:ext cx="2879547" cy="149523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1" name="Picture 7" descr="E:\000-PMG-000\004 - Diocèse de STRBG\000 - 1\Logo ere-oca\logo-ERE\logoERE-transp\logo-ERE-transp-bl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86" y="354344"/>
            <a:ext cx="2715661" cy="13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1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page2image1762176">
            <a:extLst>
              <a:ext uri="{FF2B5EF4-FFF2-40B4-BE49-F238E27FC236}">
                <a16:creationId xmlns:a16="http://schemas.microsoft.com/office/drawing/2014/main" xmlns="" id="{D0B26B17-79AF-464B-8EBD-76160D39D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8" y="165745"/>
            <a:ext cx="8745348" cy="647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52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page2image1762400">
            <a:extLst>
              <a:ext uri="{FF2B5EF4-FFF2-40B4-BE49-F238E27FC236}">
                <a16:creationId xmlns:a16="http://schemas.microsoft.com/office/drawing/2014/main" xmlns="" id="{6CBFA0DF-D710-0C43-A851-B929C9EB3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297544"/>
            <a:ext cx="56261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32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../../../../../Desktop/culte_images.jpg">
            <a:extLst>
              <a:ext uri="{FF2B5EF4-FFF2-40B4-BE49-F238E27FC236}">
                <a16:creationId xmlns:a16="http://schemas.microsoft.com/office/drawing/2014/main" xmlns="" id="{108C96C6-AEE3-404A-9AB6-19087261D50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46" y="371960"/>
            <a:ext cx="7516678" cy="523842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3BC901F-9B2A-0945-8F8B-2A26B1CC38D1}"/>
              </a:ext>
            </a:extLst>
          </p:cNvPr>
          <p:cNvSpPr/>
          <p:nvPr/>
        </p:nvSpPr>
        <p:spPr>
          <a:xfrm>
            <a:off x="255721" y="5934670"/>
            <a:ext cx="8423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Chivo"/>
              </a:rPr>
              <a:t>Manuscrit de 1564 - Dessin d’Heinrich </a:t>
            </a:r>
            <a:r>
              <a:rPr lang="fr-FR" dirty="0" err="1">
                <a:latin typeface="Chivo"/>
              </a:rPr>
              <a:t>Thomann</a:t>
            </a:r>
            <a:r>
              <a:rPr lang="fr-FR" dirty="0">
                <a:latin typeface="Chivo"/>
              </a:rPr>
              <a:t> (1544-1618) illustrant le livre </a:t>
            </a:r>
            <a:r>
              <a:rPr lang="fr-FR" dirty="0" err="1">
                <a:latin typeface="Chivo"/>
              </a:rPr>
              <a:t>Reformationschronik</a:t>
            </a:r>
            <a:r>
              <a:rPr lang="fr-FR" dirty="0">
                <a:latin typeface="Chivo"/>
              </a:rPr>
              <a:t> d’ Heinrich </a:t>
            </a:r>
            <a:r>
              <a:rPr lang="fr-FR" dirty="0" err="1">
                <a:latin typeface="Chivo"/>
              </a:rPr>
              <a:t>Bullinger</a:t>
            </a:r>
            <a:r>
              <a:rPr lang="fr-FR" dirty="0">
                <a:latin typeface="Chivo"/>
              </a:rPr>
              <a:t>, Réformateur suisse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797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42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1477" y="354344"/>
            <a:ext cx="4773480" cy="1319474"/>
          </a:xfrm>
        </p:spPr>
        <p:txBody>
          <a:bodyPr>
            <a:normAutofit/>
          </a:bodyPr>
          <a:lstStyle/>
          <a:p>
            <a:pPr algn="l"/>
            <a:r>
              <a:rPr lang="fr-FR" sz="2000" dirty="0"/>
              <a:t>5</a:t>
            </a:r>
            <a:r>
              <a:rPr lang="fr-FR" sz="2000" baseline="30000" dirty="0"/>
              <a:t>e</a:t>
            </a:r>
            <a:r>
              <a:rPr lang="fr-FR" sz="2000" dirty="0"/>
              <a:t> - Trajectoire 3 </a:t>
            </a:r>
            <a:br>
              <a:rPr lang="fr-FR" sz="2000" dirty="0"/>
            </a:br>
            <a:r>
              <a:rPr lang="fr-FR" sz="2000" dirty="0"/>
              <a:t>Découvrir les multiples visages de Dieu</a:t>
            </a:r>
            <a:br>
              <a:rPr lang="fr-FR" sz="2000" dirty="0"/>
            </a:br>
            <a:endParaRPr lang="fr-FR" sz="2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822311DF-3D04-2F48-9D1B-121D0DCD381C}"/>
              </a:ext>
            </a:extLst>
          </p:cNvPr>
          <p:cNvSpPr txBox="1"/>
          <p:nvPr/>
        </p:nvSpPr>
        <p:spPr>
          <a:xfrm>
            <a:off x="302217" y="2895225"/>
            <a:ext cx="8539566" cy="2482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Quelques exemples de décoration aniconique</a:t>
            </a:r>
          </a:p>
          <a:p>
            <a:pPr algn="ctr"/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(sans images figuratives)</a:t>
            </a:r>
            <a:endParaRPr lang="fr-FR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gie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29300" y="354344"/>
            <a:ext cx="2879547" cy="149523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1" name="Picture 7" descr="E:\000-PMG-000\004 - Diocèse de STRBG\000 - 1\Logo ere-oca\logo-ERE\logoERE-transp\logo-ERE-transp-bl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86" y="354344"/>
            <a:ext cx="2715661" cy="13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8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55A9BA0B-32B1-5743-A1B4-7995FC97D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665" y="449450"/>
            <a:ext cx="4063091" cy="494995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B4573E5-CBE6-3844-937F-C917DE72E77B}"/>
              </a:ext>
            </a:extLst>
          </p:cNvPr>
          <p:cNvSpPr/>
          <p:nvPr/>
        </p:nvSpPr>
        <p:spPr>
          <a:xfrm>
            <a:off x="774915" y="5399408"/>
            <a:ext cx="77491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Arial" panose="020B0604020202020204" pitchFamily="34" charset="0"/>
              </a:rPr>
              <a:t>Parchemin de 1768    (612×502)   Synagogue portugaise d’ Amsterdam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695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E879C7C-61CA-8449-BECE-58168E6CC80C}"/>
              </a:ext>
            </a:extLst>
          </p:cNvPr>
          <p:cNvSpPr/>
          <p:nvPr/>
        </p:nvSpPr>
        <p:spPr>
          <a:xfrm>
            <a:off x="436103" y="6227167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rial,Helvetica"/>
              </a:rPr>
              <a:t>Ornementation végétale et géométrique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0F4AAA2E-2BC8-F84C-A374-88070BC80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03" y="766754"/>
            <a:ext cx="8446319" cy="546041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EF8C007-AD6D-A24A-AD1B-B250BAD33F17}"/>
              </a:ext>
            </a:extLst>
          </p:cNvPr>
          <p:cNvSpPr/>
          <p:nvPr/>
        </p:nvSpPr>
        <p:spPr>
          <a:xfrm>
            <a:off x="1224364" y="382081"/>
            <a:ext cx="66530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>
                <a:latin typeface="Helvetica Neue" panose="02000503000000020004" pitchFamily="2" charset="0"/>
              </a:rPr>
              <a:t>Synagogue Espagnole de Prague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28870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1477" y="354344"/>
            <a:ext cx="4773480" cy="1319474"/>
          </a:xfrm>
        </p:spPr>
        <p:txBody>
          <a:bodyPr>
            <a:normAutofit/>
          </a:bodyPr>
          <a:lstStyle/>
          <a:p>
            <a:pPr algn="l"/>
            <a:r>
              <a:rPr lang="fr-FR" sz="2000" dirty="0"/>
              <a:t>5</a:t>
            </a:r>
            <a:r>
              <a:rPr lang="fr-FR" sz="2000" baseline="30000" dirty="0"/>
              <a:t>e</a:t>
            </a:r>
            <a:r>
              <a:rPr lang="fr-FR" sz="2000" dirty="0"/>
              <a:t> - Trajectoire 3 </a:t>
            </a:r>
            <a:br>
              <a:rPr lang="fr-FR" sz="2000" dirty="0"/>
            </a:br>
            <a:r>
              <a:rPr lang="fr-FR" sz="2000" dirty="0"/>
              <a:t>Découvrir les multiples visages de Dieu</a:t>
            </a:r>
            <a:br>
              <a:rPr lang="fr-FR" sz="2000" dirty="0"/>
            </a:br>
            <a:endParaRPr lang="fr-FR" sz="2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822311DF-3D04-2F48-9D1B-121D0DCD381C}"/>
              </a:ext>
            </a:extLst>
          </p:cNvPr>
          <p:cNvSpPr txBox="1"/>
          <p:nvPr/>
        </p:nvSpPr>
        <p:spPr>
          <a:xfrm>
            <a:off x="364264" y="2895226"/>
            <a:ext cx="8539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Visitons des lieux de culte</a:t>
            </a:r>
          </a:p>
        </p:txBody>
      </p:sp>
      <p:sp>
        <p:nvSpPr>
          <p:cNvPr id="3" name="Rectangle 2"/>
          <p:cNvSpPr/>
          <p:nvPr/>
        </p:nvSpPr>
        <p:spPr>
          <a:xfrm>
            <a:off x="5829300" y="354344"/>
            <a:ext cx="2879547" cy="149523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1" name="Picture 7" descr="E:\000-PMG-000\004 - Diocèse de STRBG\000 - 1\Logo ere-oca\logo-ERE\logoERE-transp\logo-ERE-transp-bl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86" y="354344"/>
            <a:ext cx="2715661" cy="13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18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Image 3" descr="index.php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" t="7870" r="5119" b="15755"/>
          <a:stretch>
            <a:fillRect/>
          </a:stretch>
        </p:blipFill>
        <p:spPr bwMode="auto">
          <a:xfrm>
            <a:off x="4639772" y="4040829"/>
            <a:ext cx="4303712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 descr="manavgat-interieur-de-la-mosquee-visoterra-2966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51" y="405120"/>
            <a:ext cx="5078761" cy="337261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089668" y="488500"/>
            <a:ext cx="2377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Mosquée de </a:t>
            </a:r>
            <a:r>
              <a:rPr lang="fr-FR" dirty="0" err="1"/>
              <a:t>Manavgat</a:t>
            </a:r>
            <a:r>
              <a:rPr lang="fr-FR" dirty="0"/>
              <a:t> (Turquie)</a:t>
            </a:r>
          </a:p>
        </p:txBody>
      </p:sp>
      <p:pic>
        <p:nvPicPr>
          <p:cNvPr id="5" name="Image 4" descr="t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56" y="4035418"/>
            <a:ext cx="3332492" cy="248826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666322" y="3006990"/>
            <a:ext cx="2930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Motifs géométriques, arabesques, calligraphie</a:t>
            </a:r>
          </a:p>
        </p:txBody>
      </p:sp>
    </p:spTree>
    <p:extLst>
      <p:ext uri="{BB962C8B-B14F-4D97-AF65-F5344CB8AC3E}">
        <p14:creationId xmlns:p14="http://schemas.microsoft.com/office/powerpoint/2010/main" val="202505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487" y="6034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Dans les Corans, un art propre à l'islam, basé sur la calligraphie, l’ornement géométrique et l'arabesque, s'est construit, en dehors de la figuration.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414" y="2012398"/>
            <a:ext cx="6661060" cy="373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8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370" y="0"/>
            <a:ext cx="420624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52252" y="6131913"/>
            <a:ext cx="2891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/>
              <a:t>Calligraphie du nom de Dieu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64704" y="1287745"/>
            <a:ext cx="3722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La volonté de magnifier le texte sacré a  conduit très tôt à la formation d’un art original basé sur la calligraphie et l'ornementation.</a:t>
            </a:r>
          </a:p>
        </p:txBody>
      </p:sp>
    </p:spTree>
    <p:extLst>
      <p:ext uri="{BB962C8B-B14F-4D97-AF65-F5344CB8AC3E}">
        <p14:creationId xmlns:p14="http://schemas.microsoft.com/office/powerpoint/2010/main" val="396483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47" y="1291823"/>
            <a:ext cx="3257601" cy="4092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"/>
          <a:stretch/>
        </p:blipFill>
        <p:spPr bwMode="auto">
          <a:xfrm>
            <a:off x="4538591" y="1291822"/>
            <a:ext cx="3678661" cy="46353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538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1477" y="354344"/>
            <a:ext cx="4773480" cy="1319474"/>
          </a:xfrm>
        </p:spPr>
        <p:txBody>
          <a:bodyPr>
            <a:normAutofit/>
          </a:bodyPr>
          <a:lstStyle/>
          <a:p>
            <a:pPr algn="l"/>
            <a:r>
              <a:rPr lang="fr-FR" sz="2000" dirty="0"/>
              <a:t>5</a:t>
            </a:r>
            <a:r>
              <a:rPr lang="fr-FR" sz="2000" baseline="30000" dirty="0"/>
              <a:t>e</a:t>
            </a:r>
            <a:r>
              <a:rPr lang="fr-FR" sz="2000" dirty="0"/>
              <a:t> - Trajectoire 3 </a:t>
            </a:r>
            <a:br>
              <a:rPr lang="fr-FR" sz="2000" dirty="0"/>
            </a:br>
            <a:r>
              <a:rPr lang="fr-FR" sz="2000" dirty="0"/>
              <a:t>Découvrir les multiples visages de Dieu</a:t>
            </a:r>
            <a:br>
              <a:rPr lang="fr-FR" sz="2000" dirty="0"/>
            </a:br>
            <a:endParaRPr lang="fr-FR" sz="2000" dirty="0"/>
          </a:p>
        </p:txBody>
      </p:sp>
      <p:sp>
        <p:nvSpPr>
          <p:cNvPr id="3" name="Rectangle 2"/>
          <p:cNvSpPr/>
          <p:nvPr/>
        </p:nvSpPr>
        <p:spPr>
          <a:xfrm>
            <a:off x="5829300" y="354344"/>
            <a:ext cx="2879547" cy="149523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1" name="Picture 7" descr="E:\000-PMG-000\004 - Diocèse de STRBG\000 - 1\Logo ere-oca\logo-ERE\logoERE-transp\logo-ERE-transp-bl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86" y="354344"/>
            <a:ext cx="2715661" cy="13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822311DF-3D04-2F48-9D1B-121D0DCD381C}"/>
              </a:ext>
            </a:extLst>
          </p:cNvPr>
          <p:cNvSpPr txBox="1"/>
          <p:nvPr/>
        </p:nvSpPr>
        <p:spPr>
          <a:xfrm>
            <a:off x="302217" y="2895225"/>
            <a:ext cx="8539566" cy="296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Quelques exemples de représentation de Dieu </a:t>
            </a:r>
          </a:p>
          <a:p>
            <a:pPr algn="ctr">
              <a:lnSpc>
                <a:spcPts val="5500"/>
              </a:lnSpc>
            </a:pPr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dans l’art chrétien</a:t>
            </a:r>
          </a:p>
          <a:p>
            <a:pPr algn="ctr">
              <a:lnSpc>
                <a:spcPts val="5000"/>
              </a:lnSpc>
            </a:pPr>
            <a:endParaRPr lang="fr-FR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gi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50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PEG - 342.8 ko">
            <a:extLst>
              <a:ext uri="{FF2B5EF4-FFF2-40B4-BE49-F238E27FC236}">
                <a16:creationId xmlns="" xmlns:a16="http://schemas.microsoft.com/office/drawing/2014/main" id="{1854513F-E1ED-D245-94E9-7AB2C2C9E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063" y="280555"/>
            <a:ext cx="8707874" cy="515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JPEG - 259.2 ko">
            <a:extLst>
              <a:ext uri="{FF2B5EF4-FFF2-40B4-BE49-F238E27FC236}">
                <a16:creationId xmlns="" xmlns:a16="http://schemas.microsoft.com/office/drawing/2014/main" id="{FBDA1FCF-D9FF-2D48-B541-FA22BB591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9255" y="1733278"/>
            <a:ext cx="6695670" cy="451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9656C8-B8DA-C247-ADA4-403347AF9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909" y="5953848"/>
            <a:ext cx="6943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 Basilique de Saint-Apollinaire-in-Classe à Ravenne, vers </a:t>
            </a:r>
            <a:r>
              <a:rPr lang="fr-FR" altLang="fr-F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550</a:t>
            </a:r>
            <a:endParaRPr lang="fr-FR" alt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4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http://www.diocese-poitiers.com.fr/poitiers-centre/bibliotheque/StH%20LMP0004.JPG">
            <a:extLst>
              <a:ext uri="{FF2B5EF4-FFF2-40B4-BE49-F238E27FC236}">
                <a16:creationId xmlns="" xmlns:a16="http://schemas.microsoft.com/office/drawing/2014/main" id="{A1314347-EACB-3845-B2B5-22A76DC7A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607" y="260350"/>
            <a:ext cx="70231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http://www.diocese-poitiers.com.fr/poitiers-centre/bibliotheque/StH%20LMP0005.JPG">
            <a:extLst>
              <a:ext uri="{FF2B5EF4-FFF2-40B4-BE49-F238E27FC236}">
                <a16:creationId xmlns="" xmlns:a16="http://schemas.microsoft.com/office/drawing/2014/main" id="{9D8C3EA6-4934-F946-9D17-234E62A46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1546" y="1203279"/>
            <a:ext cx="3497264" cy="523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="" xmlns:a16="http://schemas.microsoft.com/office/drawing/2014/main" id="{527004EB-1934-FA43-8182-E0E598B16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62" y="5240626"/>
            <a:ext cx="429996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Offrande de Caïn et d’Abel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portail central de la façade </a:t>
            </a:r>
            <a:endParaRPr lang="fr-FR" altLang="fr-FR" sz="1800" dirty="0" smtClean="0">
              <a:latin typeface="Corbel" panose="020B0503020204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smtClean="0">
                <a:latin typeface="Corbel" panose="020B0503020204020204" pitchFamily="34" charset="0"/>
              </a:rPr>
              <a:t>de </a:t>
            </a:r>
            <a:r>
              <a:rPr lang="fr-FR" altLang="fr-FR" sz="1800" dirty="0">
                <a:latin typeface="Corbel" panose="020B0503020204020204" pitchFamily="34" charset="0"/>
              </a:rPr>
              <a:t>St Gilles du Gard </a:t>
            </a:r>
          </a:p>
        </p:txBody>
      </p:sp>
    </p:spTree>
    <p:extLst>
      <p:ext uri="{BB962C8B-B14F-4D97-AF65-F5344CB8AC3E}">
        <p14:creationId xmlns:p14="http://schemas.microsoft.com/office/powerpoint/2010/main" val="202826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>
            <a:extLst>
              <a:ext uri="{FF2B5EF4-FFF2-40B4-BE49-F238E27FC236}">
                <a16:creationId xmlns="" xmlns:a16="http://schemas.microsoft.com/office/drawing/2014/main" id="{272FCBFF-19BA-B04E-9C28-FEF298B28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289" y="368877"/>
            <a:ext cx="4914614" cy="612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7CAEC1A-073E-E34D-97BF-B7A5994B4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407" y="5554086"/>
            <a:ext cx="2089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Corbel" panose="020B0503020204020204" pitchFamily="34" charset="0"/>
              </a:rPr>
              <a:t>Icône de la Trinité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Corbel" panose="020B0503020204020204" pitchFamily="34" charset="0"/>
              </a:rPr>
              <a:t>Andrei Roublev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Corbel" panose="020B0503020204020204" pitchFamily="34" charset="0"/>
              </a:rPr>
              <a:t>1411</a:t>
            </a:r>
            <a:endParaRPr lang="fr-FR" altLang="fr-FR" sz="1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1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oyenageenlumiere.com/admin/imagefiles/grande/imgcambr0420.jpg">
            <a:extLst>
              <a:ext uri="{FF2B5EF4-FFF2-40B4-BE49-F238E27FC236}">
                <a16:creationId xmlns="" xmlns:a16="http://schemas.microsoft.com/office/drawing/2014/main" id="{33BE5A27-D09B-9347-BF06-1C2EB620F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430" y="260350"/>
            <a:ext cx="5170488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1">
            <a:extLst>
              <a:ext uri="{FF2B5EF4-FFF2-40B4-BE49-F238E27FC236}">
                <a16:creationId xmlns="" xmlns:a16="http://schemas.microsoft.com/office/drawing/2014/main" id="{B1DDFA13-6732-B946-BF26-2DE58737D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996" y="5673725"/>
            <a:ext cx="180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Trône de grâce, miniature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Vers 1120</a:t>
            </a:r>
          </a:p>
        </p:txBody>
      </p:sp>
    </p:spTree>
    <p:extLst>
      <p:ext uri="{BB962C8B-B14F-4D97-AF65-F5344CB8AC3E}">
        <p14:creationId xmlns:p14="http://schemas.microsoft.com/office/powerpoint/2010/main" val="316358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PEG - 41 ko">
            <a:extLst>
              <a:ext uri="{FF2B5EF4-FFF2-40B4-BE49-F238E27FC236}">
                <a16:creationId xmlns="" xmlns:a16="http://schemas.microsoft.com/office/drawing/2014/main" id="{A6D744E6-930B-2747-97E1-1944397AC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259" y="209695"/>
            <a:ext cx="4024312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DAB4D1D-695F-3D46-BAB3-13CAB0F76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9" y="5681662"/>
            <a:ext cx="24479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Corbel" panose="020B0503020204020204" pitchFamily="34" charset="0"/>
              </a:rPr>
              <a:t>Trinité, trône de grâce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Corbel" panose="020B0503020204020204" pitchFamily="34" charset="0"/>
              </a:rPr>
              <a:t>Robert Campin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Corbel" panose="020B0503020204020204" pitchFamily="34" charset="0"/>
              </a:rPr>
              <a:t>XIV</a:t>
            </a:r>
            <a:r>
              <a:rPr lang="fr-FR" altLang="fr-FR" sz="1800" b="1" baseline="30000" dirty="0">
                <a:latin typeface="Corbel" panose="020B0503020204020204" pitchFamily="34" charset="0"/>
              </a:rPr>
              <a:t>e</a:t>
            </a:r>
            <a:r>
              <a:rPr lang="fr-FR" altLang="fr-FR" sz="1800" b="1" dirty="0">
                <a:latin typeface="Corbel" panose="020B0503020204020204" pitchFamily="34" charset="0"/>
              </a:rPr>
              <a:t> siècle</a:t>
            </a:r>
          </a:p>
        </p:txBody>
      </p:sp>
    </p:spTree>
    <p:extLst>
      <p:ext uri="{BB962C8B-B14F-4D97-AF65-F5344CB8AC3E}">
        <p14:creationId xmlns:p14="http://schemas.microsoft.com/office/powerpoint/2010/main" val="6044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Synagogue_de_la_marsa-interieur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"/>
          <a:stretch/>
        </p:blipFill>
        <p:spPr bwMode="auto">
          <a:xfrm>
            <a:off x="495946" y="433953"/>
            <a:ext cx="8043619" cy="57963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7284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>
            <a:extLst>
              <a:ext uri="{FF2B5EF4-FFF2-40B4-BE49-F238E27FC236}">
                <a16:creationId xmlns="" xmlns:a16="http://schemas.microsoft.com/office/drawing/2014/main" id="{DDA0E828-F866-B544-82D8-4CBEC7489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6921" y="265906"/>
            <a:ext cx="6435725" cy="586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3">
            <a:extLst>
              <a:ext uri="{FF2B5EF4-FFF2-40B4-BE49-F238E27FC236}">
                <a16:creationId xmlns="" xmlns:a16="http://schemas.microsoft.com/office/drawing/2014/main" id="{6EC44DF0-4874-D14D-AD8E-4078C89FF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135" y="6310168"/>
            <a:ext cx="2703076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err="1">
                <a:latin typeface="Corbel" panose="020B0503020204020204" pitchFamily="34" charset="0"/>
              </a:rPr>
              <a:t>Nicoletto</a:t>
            </a:r>
            <a:r>
              <a:rPr lang="fr-FR" altLang="fr-FR" sz="1800" dirty="0">
                <a:latin typeface="Corbel" panose="020B0503020204020204" pitchFamily="34" charset="0"/>
              </a:rPr>
              <a:t> </a:t>
            </a:r>
            <a:r>
              <a:rPr lang="fr-FR" altLang="fr-FR" sz="1800" dirty="0" err="1">
                <a:latin typeface="Corbel" panose="020B0503020204020204" pitchFamily="34" charset="0"/>
              </a:rPr>
              <a:t>semitecolo</a:t>
            </a:r>
            <a:r>
              <a:rPr lang="fr-FR" altLang="fr-FR" sz="1800" dirty="0">
                <a:latin typeface="Corbel" panose="020B0503020204020204" pitchFamily="34" charset="0"/>
              </a:rPr>
              <a:t>, 1370</a:t>
            </a:r>
          </a:p>
        </p:txBody>
      </p:sp>
    </p:spTree>
    <p:extLst>
      <p:ext uri="{BB962C8B-B14F-4D97-AF65-F5344CB8AC3E}">
        <p14:creationId xmlns:p14="http://schemas.microsoft.com/office/powerpoint/2010/main" val="313333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lt;b&gt;Dieric Bouts&lt;/b&gt; : &lt;b&gt;Moïse&lt;/b&gt; : &lt;b&gt;Dieu&lt;/b&gt; : Moïse et le Buisson ardent">
            <a:extLst>
              <a:ext uri="{FF2B5EF4-FFF2-40B4-BE49-F238E27FC236}">
                <a16:creationId xmlns="" xmlns:a16="http://schemas.microsoft.com/office/drawing/2014/main" id="{2AE490C5-B710-574D-B066-E02082413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742" y="404814"/>
            <a:ext cx="4841875" cy="615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="" xmlns:a16="http://schemas.microsoft.com/office/drawing/2014/main" id="{DC95FDA3-0C62-6A44-91E1-4F1FB0C33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37" y="5635626"/>
            <a:ext cx="2808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Moïse et le Buisson ardent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err="1">
                <a:latin typeface="Corbel" panose="020B0503020204020204" pitchFamily="34" charset="0"/>
              </a:rPr>
              <a:t>Dieric</a:t>
            </a:r>
            <a:r>
              <a:rPr lang="fr-FR" altLang="fr-FR" sz="1800" dirty="0">
                <a:latin typeface="Corbel" panose="020B0503020204020204" pitchFamily="34" charset="0"/>
              </a:rPr>
              <a:t> Bouts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1465-1470</a:t>
            </a:r>
          </a:p>
        </p:txBody>
      </p:sp>
    </p:spTree>
    <p:extLst>
      <p:ext uri="{BB962C8B-B14F-4D97-AF65-F5344CB8AC3E}">
        <p14:creationId xmlns:p14="http://schemas.microsoft.com/office/powerpoint/2010/main" val="185497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bcvoyage.com/wp-content/uploads/2009/03/god2-sistine_chapel.png">
            <a:extLst>
              <a:ext uri="{FF2B5EF4-FFF2-40B4-BE49-F238E27FC236}">
                <a16:creationId xmlns="" xmlns:a16="http://schemas.microsoft.com/office/drawing/2014/main" id="{96E9CC04-C801-9046-8015-2365A256F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7" y="699223"/>
            <a:ext cx="855662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="" xmlns:a16="http://schemas.microsoft.com/office/drawing/2014/main" id="{369BA53A-D0A2-5B4A-A46C-5F919F722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206" y="5337898"/>
            <a:ext cx="8424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Fresque du </a:t>
            </a:r>
            <a:r>
              <a:rPr lang="fr-FR" altLang="fr-FR" sz="1800" b="1" dirty="0">
                <a:latin typeface="Corbel" panose="020B0503020204020204" pitchFamily="34" charset="0"/>
              </a:rPr>
              <a:t>plafond de la chapelle Sixtine</a:t>
            </a:r>
            <a:r>
              <a:rPr lang="fr-FR" altLang="fr-FR" sz="1800" dirty="0">
                <a:latin typeface="Corbel" panose="020B0503020204020204" pitchFamily="34" charset="0"/>
              </a:rPr>
              <a:t>, peinte par Michel-Ange entre 1508 et 1512</a:t>
            </a:r>
          </a:p>
        </p:txBody>
      </p:sp>
    </p:spTree>
    <p:extLst>
      <p:ext uri="{BB962C8B-B14F-4D97-AF65-F5344CB8AC3E}">
        <p14:creationId xmlns:p14="http://schemas.microsoft.com/office/powerpoint/2010/main" val="219920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36ED8DC-AD66-D24E-87DA-6F9A4E3B7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2518" y="5015058"/>
            <a:ext cx="214385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i="1" dirty="0">
                <a:latin typeface="Corbel" panose="020B0503020204020204" pitchFamily="34" charset="0"/>
              </a:rPr>
              <a:t>L'Ancien des jours</a:t>
            </a:r>
            <a:r>
              <a:rPr lang="fr-FR" altLang="fr-FR" sz="1800" dirty="0" smtClean="0">
                <a:latin typeface="Corbel" panose="020B0503020204020204" pitchFamily="34" charset="0"/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smtClean="0">
                <a:latin typeface="Corbel" panose="020B0503020204020204" pitchFamily="34" charset="0"/>
              </a:rPr>
              <a:t>(le grand architecte)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smtClean="0">
                <a:latin typeface="Corbel" panose="020B0503020204020204" pitchFamily="34" charset="0"/>
              </a:rPr>
              <a:t>William </a:t>
            </a:r>
            <a:r>
              <a:rPr lang="fr-FR" altLang="fr-FR" sz="1800" dirty="0">
                <a:latin typeface="Corbel" panose="020B0503020204020204" pitchFamily="34" charset="0"/>
              </a:rPr>
              <a:t>Blake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1794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dirty="0">
              <a:latin typeface="Corbel" panose="020B0503020204020204" pitchFamily="34" charset="0"/>
            </a:endParaRPr>
          </a:p>
        </p:txBody>
      </p:sp>
      <p:pic>
        <p:nvPicPr>
          <p:cNvPr id="1026" name="Picture 2" descr="RÃ©sultat de recherche d'images pour &quot;L'ancien des jours Blake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8" y="166254"/>
            <a:ext cx="4620049" cy="652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13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01 Documents personnels\Images PMG\Religion\Dieu lit sur son nu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85850"/>
            <a:ext cx="76200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36ED8DC-AD66-D24E-87DA-6F9A4E3B7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772150"/>
            <a:ext cx="5379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smtClean="0">
                <a:latin typeface="Corbel" panose="020B0503020204020204" pitchFamily="34" charset="0"/>
              </a:rPr>
              <a:t>Dessin de presse – 2013 – au cours du conclave</a:t>
            </a:r>
            <a:endParaRPr lang="fr-FR" altLang="fr-FR" sz="1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79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hlinkClick r:id="rId2"/>
            <a:extLst>
              <a:ext uri="{FF2B5EF4-FFF2-40B4-BE49-F238E27FC236}">
                <a16:creationId xmlns="" xmlns:a16="http://schemas.microsoft.com/office/drawing/2014/main" id="{63BB3B2D-8025-1C40-83D1-7F08DD549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046" y="1496291"/>
            <a:ext cx="7915380" cy="366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1">
            <a:extLst>
              <a:ext uri="{FF2B5EF4-FFF2-40B4-BE49-F238E27FC236}">
                <a16:creationId xmlns="" xmlns:a16="http://schemas.microsoft.com/office/drawing/2014/main" id="{B8B9E168-B3D2-9145-8041-9E9D96859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9676" y="938646"/>
            <a:ext cx="2952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</a:rPr>
              <a:t>Persépolis, film de 2007</a:t>
            </a:r>
          </a:p>
        </p:txBody>
      </p:sp>
      <p:sp>
        <p:nvSpPr>
          <p:cNvPr id="5" name="Rectangle 4"/>
          <p:cNvSpPr/>
          <p:nvPr/>
        </p:nvSpPr>
        <p:spPr>
          <a:xfrm>
            <a:off x="665021" y="5486400"/>
            <a:ext cx="5715000" cy="1000397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5">
            <a:extLst>
              <a:ext uri="{FF2B5EF4-FFF2-40B4-BE49-F238E27FC236}">
                <a16:creationId xmlns="" xmlns:a16="http://schemas.microsoft.com/office/drawing/2014/main" id="{CD8D1A7C-5DC3-A046-B803-FD373BE70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46" y="5563467"/>
            <a:ext cx="568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orbel" panose="020B0503020204020204" pitchFamily="34" charset="0"/>
                <a:hlinkClick r:id="rId4"/>
              </a:rPr>
              <a:t>https://www.youtube.com/watch?v=o3sfOWp9HBU</a:t>
            </a:r>
            <a:endParaRPr lang="fr-FR" altLang="fr-FR" sz="1800" dirty="0">
              <a:latin typeface="Corbel" panose="020B0503020204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1800" dirty="0">
                <a:latin typeface="Corbel" panose="020B0503020204020204" pitchFamily="34" charset="0"/>
                <a:hlinkClick r:id="rId2"/>
              </a:rPr>
              <a:t>https://www.youtube.com/watch?v=WjhTTspJtDA</a:t>
            </a:r>
            <a:endParaRPr lang="fr-FR" altLang="fr-FR" sz="1800" dirty="0">
              <a:latin typeface="Corbel" panose="020B0503020204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8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36ED8DC-AD66-D24E-87DA-6F9A4E3B7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772150"/>
            <a:ext cx="5379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 smtClean="0">
                <a:latin typeface="Corbel" panose="020B0503020204020204" pitchFamily="34" charset="0"/>
              </a:rPr>
              <a:t>Dessin numérique – 2013 – au cours du conclave</a:t>
            </a:r>
            <a:endParaRPr lang="fr-FR" altLang="fr-FR" sz="1800" dirty="0">
              <a:latin typeface="Corbel" panose="020B0503020204020204" pitchFamily="34" charset="0"/>
            </a:endParaRPr>
          </a:p>
        </p:txBody>
      </p:sp>
      <p:pic>
        <p:nvPicPr>
          <p:cNvPr id="3076" name="Picture 4" descr="RÃ©sultat de recherche d'images pour &quot;dieu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445" y="-96333"/>
            <a:ext cx="9272445" cy="695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A36ED8DC-AD66-D24E-87DA-6F9A4E3B7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2100" y="5956816"/>
            <a:ext cx="36783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fr-FR" sz="1800" dirty="0"/>
              <a:t>L'Art Hyperréaliste et Fantastique de </a:t>
            </a:r>
            <a:r>
              <a:rPr lang="fr-FR" sz="1800" b="1" dirty="0"/>
              <a:t>Wojtek </a:t>
            </a:r>
            <a:r>
              <a:rPr lang="fr-FR" sz="1800" b="1" dirty="0" err="1"/>
              <a:t>Siudmak</a:t>
            </a:r>
            <a:r>
              <a:rPr lang="fr-FR" sz="1800" dirty="0"/>
              <a:t> - Album 5 (</a:t>
            </a:r>
            <a:r>
              <a:rPr lang="fr-FR" sz="1800" dirty="0" smtClean="0"/>
              <a:t>1997)</a:t>
            </a:r>
            <a:endParaRPr lang="fr-FR" altLang="fr-FR" sz="1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7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1477" y="354344"/>
            <a:ext cx="4773480" cy="1319474"/>
          </a:xfrm>
        </p:spPr>
        <p:txBody>
          <a:bodyPr>
            <a:normAutofit/>
          </a:bodyPr>
          <a:lstStyle/>
          <a:p>
            <a:pPr algn="l"/>
            <a:r>
              <a:rPr lang="fr-FR" sz="2000" dirty="0"/>
              <a:t>5</a:t>
            </a:r>
            <a:r>
              <a:rPr lang="fr-FR" sz="2000" baseline="30000" dirty="0"/>
              <a:t>e</a:t>
            </a:r>
            <a:r>
              <a:rPr lang="fr-FR" sz="2000" dirty="0"/>
              <a:t> - Trajectoire 3 </a:t>
            </a:r>
            <a:br>
              <a:rPr lang="fr-FR" sz="2000" dirty="0"/>
            </a:br>
            <a:r>
              <a:rPr lang="fr-FR" sz="2000" dirty="0"/>
              <a:t>Découvrir les multiples visages de Dieu</a:t>
            </a:r>
            <a:br>
              <a:rPr lang="fr-FR" sz="2000" dirty="0"/>
            </a:br>
            <a:endParaRPr lang="fr-FR" sz="2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822311DF-3D04-2F48-9D1B-121D0DCD381C}"/>
              </a:ext>
            </a:extLst>
          </p:cNvPr>
          <p:cNvSpPr txBox="1"/>
          <p:nvPr/>
        </p:nvSpPr>
        <p:spPr>
          <a:xfrm>
            <a:off x="364264" y="2895226"/>
            <a:ext cx="8539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gie" pitchFamily="2" charset="0"/>
              </a:rPr>
              <a:t>Fin…</a:t>
            </a:r>
            <a:endParaRPr lang="fr-FR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gie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29300" y="354344"/>
            <a:ext cx="2879547" cy="149523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1" name="Picture 7" descr="E:\000-PMG-000\004 - Diocèse de STRBG\000 - 1\Logo ere-oca\logo-ERE\logoERE-transp\logo-ERE-transp-bl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86" y="354344"/>
            <a:ext cx="2715661" cy="13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0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22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interieur-de-mosquee-1160247110-140107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"/>
          <a:stretch/>
        </p:blipFill>
        <p:spPr bwMode="auto">
          <a:xfrm>
            <a:off x="573437" y="542441"/>
            <a:ext cx="8105614" cy="59048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929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8888088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3"/>
          <a:stretch/>
        </p:blipFill>
        <p:spPr bwMode="auto">
          <a:xfrm>
            <a:off x="449451" y="402956"/>
            <a:ext cx="8276095" cy="61683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060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286326115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" b="4343"/>
          <a:stretch/>
        </p:blipFill>
        <p:spPr bwMode="auto">
          <a:xfrm>
            <a:off x="604434" y="557940"/>
            <a:ext cx="8136609" cy="58583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0561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interieur_large_bloc_medi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11" y="618767"/>
            <a:ext cx="7924167" cy="56991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662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interieur_large_bloc_medi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62" y="4594021"/>
            <a:ext cx="2978785" cy="2237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Macintosh HD:Users:catherinestampfler:Desktop:286326115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" b="4343"/>
          <a:stretch/>
        </p:blipFill>
        <p:spPr bwMode="auto">
          <a:xfrm>
            <a:off x="5406691" y="2557140"/>
            <a:ext cx="3175635" cy="1943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 3" descr="Macintosh HD:Users:catherinestampfler:Desktop:88880887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3"/>
          <a:stretch/>
        </p:blipFill>
        <p:spPr bwMode="auto">
          <a:xfrm>
            <a:off x="1465839" y="2534598"/>
            <a:ext cx="3241040" cy="19881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4" descr="Macintosh HD:Users:catherinestampfler:Desktop:Synagogue_de_la_marsa-interieur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"/>
          <a:stretch/>
        </p:blipFill>
        <p:spPr bwMode="auto">
          <a:xfrm>
            <a:off x="191919" y="142863"/>
            <a:ext cx="3240405" cy="225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 descr="Macintosh HD:Users:catherinestampfler:Desktop:interieur-de-mosquee-1160247110-1401071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"/>
          <a:stretch/>
        </p:blipFill>
        <p:spPr bwMode="auto">
          <a:xfrm>
            <a:off x="4158622" y="146002"/>
            <a:ext cx="3184525" cy="225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Zone de texte 14"/>
          <p:cNvSpPr txBox="1"/>
          <p:nvPr/>
        </p:nvSpPr>
        <p:spPr>
          <a:xfrm rot="21372628">
            <a:off x="509414" y="4906759"/>
            <a:ext cx="3366135" cy="1612265"/>
          </a:xfrm>
          <a:prstGeom prst="rect">
            <a:avLst/>
          </a:prstGeom>
          <a:solidFill>
            <a:schemeClr val="lt1">
              <a:alpha val="60000"/>
            </a:schemeClr>
          </a:solidFill>
          <a:ln cap="rnd">
            <a:bevel/>
          </a:ln>
          <a:effectLst>
            <a:softEdge rad="127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fr-FR" sz="800" dirty="0">
                <a:effectLst/>
                <a:latin typeface="Wingdings"/>
                <a:ea typeface="Times New Roman"/>
                <a:cs typeface="Arial"/>
              </a:rPr>
              <a:t> </a:t>
            </a:r>
            <a:endParaRPr lang="fr-FR" sz="1200" dirty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Wingdings"/>
                <a:ea typeface="Times New Roman"/>
                <a:cs typeface="Arial"/>
              </a:rPr>
              <a:t>è</a:t>
            </a: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 Quels sont les photos présentant 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le plus d’images ?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8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7" name="Picture 3" descr="E:\Bureau 2\Image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324" y="4594021"/>
            <a:ext cx="749312" cy="96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88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cintosh HD:Users:catherinestampfler:Desktop:interieur_large_bloc_medi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62" y="4594021"/>
            <a:ext cx="2978785" cy="2237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Macintosh HD:Users:catherinestampfler:Desktop:286326115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" b="4343"/>
          <a:stretch/>
        </p:blipFill>
        <p:spPr bwMode="auto">
          <a:xfrm>
            <a:off x="5406691" y="2557140"/>
            <a:ext cx="3175635" cy="1943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 3" descr="Macintosh HD:Users:catherinestampfler:Desktop:88880887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3"/>
          <a:stretch/>
        </p:blipFill>
        <p:spPr bwMode="auto">
          <a:xfrm>
            <a:off x="1465839" y="2534598"/>
            <a:ext cx="3241040" cy="19881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4" descr="Macintosh HD:Users:catherinestampfler:Desktop:Synagogue_de_la_marsa-interieur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"/>
          <a:stretch/>
        </p:blipFill>
        <p:spPr bwMode="auto">
          <a:xfrm>
            <a:off x="191919" y="142863"/>
            <a:ext cx="3240405" cy="225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 descr="Macintosh HD:Users:catherinestampfler:Desktop:interieur-de-mosquee-1160247110-1401071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"/>
          <a:stretch/>
        </p:blipFill>
        <p:spPr bwMode="auto">
          <a:xfrm>
            <a:off x="4158622" y="146002"/>
            <a:ext cx="3184525" cy="225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Zone de texte 14"/>
          <p:cNvSpPr txBox="1"/>
          <p:nvPr/>
        </p:nvSpPr>
        <p:spPr>
          <a:xfrm rot="21372628">
            <a:off x="509414" y="4906759"/>
            <a:ext cx="3366135" cy="1612265"/>
          </a:xfrm>
          <a:prstGeom prst="rect">
            <a:avLst/>
          </a:prstGeom>
          <a:solidFill>
            <a:schemeClr val="lt1">
              <a:alpha val="60000"/>
            </a:schemeClr>
          </a:solidFill>
          <a:ln cap="rnd">
            <a:bevel/>
          </a:ln>
          <a:effectLst>
            <a:softEdge rad="127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fr-FR" sz="800" dirty="0">
                <a:effectLst/>
                <a:latin typeface="Wingdings"/>
                <a:ea typeface="Times New Roman"/>
                <a:cs typeface="Arial"/>
              </a:rPr>
              <a:t> </a:t>
            </a:r>
            <a:endParaRPr lang="fr-FR" sz="1200" dirty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Wingdings"/>
                <a:ea typeface="Times New Roman"/>
                <a:cs typeface="Arial"/>
              </a:rPr>
              <a:t>è</a:t>
            </a: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 Quels sont les photos présentant 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le plus d’images ?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8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Wingdings"/>
                <a:ea typeface="Times New Roman"/>
                <a:cs typeface="Arial"/>
              </a:rPr>
              <a:t>è</a:t>
            </a: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 Peux-tu citer des exemples 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d’images sacrées de nature différente ?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800" dirty="0">
                <a:solidFill>
                  <a:srgbClr val="624B7D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solidFill>
                <a:srgbClr val="624B7D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sz="1200" dirty="0"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fr-FR" sz="1200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7" name="Picture 3" descr="E:\Bureau 2\Image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324" y="4594021"/>
            <a:ext cx="749312" cy="96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7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ir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Noir .thmx</Template>
  <TotalTime>786</TotalTime>
  <Words>281</Words>
  <Application>Microsoft Office PowerPoint</Application>
  <PresentationFormat>Affichage à l'écran (4:3)</PresentationFormat>
  <Paragraphs>72</Paragraphs>
  <Slides>38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39" baseType="lpstr">
      <vt:lpstr>Noir</vt:lpstr>
      <vt:lpstr>Présentation PowerPoint</vt:lpstr>
      <vt:lpstr>5e - Trajectoire 3  Découvrir les multiples visages de Dieu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5e - Trajectoire 3  Découvrir les multiples visages de Dieu </vt:lpstr>
      <vt:lpstr>Présentation PowerPoint</vt:lpstr>
      <vt:lpstr>Présentation PowerPoint</vt:lpstr>
      <vt:lpstr>Présentation PowerPoint</vt:lpstr>
      <vt:lpstr>Présentation PowerPoint</vt:lpstr>
      <vt:lpstr>5e - Trajectoire 3  Découvrir les multiples visages de Dieu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5e - Trajectoire 3  Découvrir les multiples visages de Dieu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5e - Trajectoire 3  Découvrir les multiples visages de Dieu </vt:lpstr>
      <vt:lpstr>Présentation PowerPoint</vt:lpstr>
    </vt:vector>
  </TitlesOfParts>
  <Company>Ecole Gérard de Nerval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Trajectoire 2</dc:title>
  <dc:creator>Catherine Stampfler</dc:creator>
  <cp:lastModifiedBy>PM</cp:lastModifiedBy>
  <cp:revision>51</cp:revision>
  <dcterms:created xsi:type="dcterms:W3CDTF">2017-01-31T09:38:35Z</dcterms:created>
  <dcterms:modified xsi:type="dcterms:W3CDTF">2019-01-07T18:31:37Z</dcterms:modified>
</cp:coreProperties>
</file>